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Thin" panose="020B0604020202020204" charset="0"/>
      <p:regular r:id="rId29"/>
      <p:bold r:id="rId30"/>
      <p:italic r:id="rId31"/>
      <p:boldItalic r:id="rId32"/>
    </p:embeddedFont>
    <p:embeddedFont>
      <p:font typeface="Montserrat" panose="020B0604020202020204" charset="0"/>
      <p:regular r:id="rId33"/>
      <p:bold r:id="rId34"/>
      <p:italic r:id="rId35"/>
      <p:boldItalic r:id="rId36"/>
    </p:embeddedFont>
    <p:embeddedFont>
      <p:font typeface="Montserrat Light" panose="020B0604020202020204" charset="0"/>
      <p:regular r:id="rId37"/>
      <p:bold r:id="rId38"/>
      <p:italic r:id="rId39"/>
      <p:boldItalic r:id="rId40"/>
    </p:embeddedFont>
    <p:embeddedFont>
      <p:font typeface="Montserrat Medium" panose="020B0604020202020204" charset="0"/>
      <p:regular r:id="rId41"/>
      <p:bold r:id="rId42"/>
      <p:italic r:id="rId43"/>
      <p:boldItalic r:id="rId44"/>
    </p:embeddedFont>
    <p:embeddedFont>
      <p:font typeface="Montserrat Black" panose="020B0604020202020204"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see in the default version of the lasso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has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This instability can possibly be explained by the data set itself, and not actually on the model. 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choose the model with the highest score, which is the Elastic. It should be noted, depending on if the data is shuffled, the models are pretty much the same, especially considering the difference in score is in the ten-thousands decimal place (.0005).</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As trees grow in size, so does the possibility of overfitting. Overfitting 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primary goal of the project was finding R2 score. While that’s how one would find the best model to work with, you would then have to use the ideal model to actually find results, such as prediction scores, with it. Although mentioned and shown briefly, a comparison between results would have also been beneficial. Additionally, as always, other models can be attempted to find either a better overall score, or a better model that suits our needs. Future experimentation with the model and data itself can be changed based on its nature. For example, the models can be based on quintiles based on the neighborhoods, instead of seeing sale prices as </a:t>
            </a:r>
            <a:r>
              <a:rPr lang="en-US" baseline="0" smtClean="0"/>
              <a:t>a total. </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and P-values, going along with the high ranking for importance.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For example, for 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that the features are likely highly effected 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flipV="1">
            <a:off x="-135773" y="489599"/>
            <a:ext cx="5939414" cy="1"/>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dirty="0"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5"/>
            <a:ext cx="6532780" cy="990"/>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flipV="1">
            <a:off x="-156117" y="481111"/>
            <a:ext cx="3925684" cy="1"/>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a:t>
            </a:r>
            <a:r>
              <a:rPr lang="en-US" dirty="0" smtClean="0">
                <a:solidFill>
                  <a:schemeClr val="accent3"/>
                </a:solidFill>
              </a:rPr>
              <a:t>Ridge</a:t>
            </a:r>
            <a:r>
              <a:rPr lang="en-US" dirty="0" smtClean="0">
                <a:solidFill>
                  <a:schemeClr val="accent3"/>
                </a:solidFill>
              </a:rPr>
              <a:t> </a:t>
            </a:r>
            <a:r>
              <a:rPr lang="en-US" dirty="0" smtClean="0">
                <a:solidFill>
                  <a:schemeClr val="accent3"/>
                </a:solidFill>
              </a:rPr>
              <a:t>model had the highest. The tuned model, on the other hand, has the </a:t>
            </a:r>
            <a:r>
              <a:rPr lang="en-US" dirty="0" smtClean="0">
                <a:solidFill>
                  <a:schemeClr val="accent3"/>
                </a:solidFill>
              </a:rPr>
              <a:t>Elastic </a:t>
            </a:r>
            <a:r>
              <a:rPr lang="en-US" dirty="0" smtClean="0">
                <a:solidFill>
                  <a:schemeClr val="accent3"/>
                </a:solidFill>
              </a:rPr>
              <a:t>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4356629"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02081" y="498729"/>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a:t>
            </a:r>
            <a:r>
              <a:rPr lang="en-US" dirty="0" smtClean="0">
                <a:solidFill>
                  <a:schemeClr val="accent3"/>
                </a:solidFill>
              </a:rPr>
              <a:t>interesting </a:t>
            </a:r>
            <a:r>
              <a:rPr lang="en-US" dirty="0" smtClean="0">
                <a:solidFill>
                  <a:schemeClr val="accent3"/>
                </a:solidFill>
              </a:rPr>
              <a:t>one as its tuned </a:t>
            </a:r>
            <a:r>
              <a:rPr lang="en-US" dirty="0" smtClean="0">
                <a:solidFill>
                  <a:schemeClr val="accent3"/>
                </a:solidFill>
              </a:rPr>
              <a:t>version had </a:t>
            </a:r>
            <a:r>
              <a:rPr lang="en-US" dirty="0" smtClean="0">
                <a:solidFill>
                  <a:schemeClr val="accent3"/>
                </a:solidFill>
              </a:rPr>
              <a:t>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3043131"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42929806"/>
              </p:ext>
            </p:extLst>
          </p:nvPr>
        </p:nvGraphicFramePr>
        <p:xfrm>
          <a:off x="4267194" y="206200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741453" y="1063495"/>
            <a:ext cx="3811756" cy="748635"/>
          </a:xfrm>
          <a:prstGeom prst="rect">
            <a:avLst/>
          </a:prstGeom>
          <a:noFill/>
          <a:ln>
            <a:noFill/>
          </a:ln>
        </p:spPr>
        <p:txBody>
          <a:bodyPr spcFirstLastPara="1" wrap="square" lIns="91425" tIns="91425" rIns="91425" bIns="91425" anchor="ctr" anchorCtr="0">
            <a:noAutofit/>
          </a:bodyPr>
          <a:lstStyle/>
          <a:p>
            <a:pPr lvl="0"/>
            <a:r>
              <a:rPr lang="en-US" b="1" dirty="0">
                <a:latin typeface="Montserrat"/>
                <a:ea typeface="Montserrat"/>
                <a:cs typeface="Montserrat"/>
                <a:sym typeface="Montserrat"/>
              </a:rPr>
              <a:t>Beyond Score: </a:t>
            </a:r>
            <a:r>
              <a:rPr lang="en-US" dirty="0">
                <a:solidFill>
                  <a:schemeClr val="bg2"/>
                </a:solidFill>
                <a:latin typeface="Arial (Body)"/>
                <a:ea typeface="Montserrat"/>
                <a:cs typeface="Montserrat"/>
                <a:sym typeface="Montserrat"/>
              </a:rPr>
              <a:t>The goal of the project was to find the model with the best score. </a:t>
            </a:r>
            <a:r>
              <a:rPr lang="en-US" dirty="0" smtClean="0">
                <a:solidFill>
                  <a:schemeClr val="bg2"/>
                </a:solidFill>
                <a:latin typeface="Arial (Body)"/>
                <a:ea typeface="Montserrat"/>
                <a:cs typeface="Montserrat"/>
                <a:sym typeface="Montserrat"/>
              </a:rPr>
              <a:t>Ideally, one </a:t>
            </a:r>
            <a:r>
              <a:rPr lang="en-US" dirty="0">
                <a:solidFill>
                  <a:schemeClr val="bg2"/>
                </a:solidFill>
                <a:latin typeface="Arial (Body)"/>
                <a:ea typeface="Montserrat"/>
                <a:cs typeface="Montserrat"/>
                <a:sym typeface="Montserrat"/>
              </a:rPr>
              <a:t>would use the models to truly find out the limits of what they’re capable </a:t>
            </a:r>
            <a:r>
              <a:rPr lang="en-US" dirty="0" smtClean="0">
                <a:solidFill>
                  <a:schemeClr val="bg2"/>
                </a:solidFill>
                <a:latin typeface="Arial (Body)"/>
                <a:ea typeface="Montserrat"/>
                <a:cs typeface="Montserrat"/>
                <a:sym typeface="Montserrat"/>
              </a:rPr>
              <a:t>of, and make them more interpretable. </a:t>
            </a:r>
            <a:endParaRPr lang="en-US" sz="1300" b="1" dirty="0">
              <a:latin typeface="Montserrat"/>
              <a:ea typeface="Montserrat"/>
              <a:cs typeface="Montserrat"/>
              <a:sym typeface="Montserrat"/>
            </a:endParaRPr>
          </a:p>
        </p:txBody>
      </p:sp>
      <p:sp>
        <p:nvSpPr>
          <p:cNvPr id="2497" name="Google Shape;2497;p90"/>
          <p:cNvSpPr txBox="1">
            <a:spLocks noGrp="1"/>
          </p:cNvSpPr>
          <p:nvPr>
            <p:ph type="title" idx="4294967295"/>
          </p:nvPr>
        </p:nvSpPr>
        <p:spPr>
          <a:xfrm>
            <a:off x="689887" y="3620711"/>
            <a:ext cx="3795212"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Future Combination: </a:t>
            </a:r>
            <a:r>
              <a:rPr lang="en" sz="1400" dirty="0" smtClean="0">
                <a:solidFill>
                  <a:schemeClr val="accent3"/>
                </a:solidFill>
                <a:latin typeface="Ariel"/>
                <a:ea typeface="Montserrat"/>
                <a:cs typeface="Montserrat"/>
                <a:sym typeface="Montserrat"/>
              </a:rPr>
              <a:t>Many factors are at play, such as the nature of the model. Further experimentation based on the neighborhoods could have been achieved. </a:t>
            </a:r>
            <a:endParaRPr sz="1300" b="1" dirty="0">
              <a:solidFill>
                <a:schemeClr val="accent3"/>
              </a:solidFill>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672754" y="2068247"/>
            <a:ext cx="3827261" cy="418200"/>
          </a:xfrm>
          <a:prstGeom prst="rect">
            <a:avLst/>
          </a:prstGeom>
        </p:spPr>
        <p:txBody>
          <a:bodyPr spcFirstLastPara="1" wrap="square" lIns="91425" tIns="91425" rIns="91425" bIns="91425" anchor="t" anchorCtr="0">
            <a:noAutofit/>
          </a:bodyPr>
          <a:lstStyle/>
          <a:p>
            <a:pPr lvl="0"/>
            <a:r>
              <a:rPr lang="en-US" sz="1400" b="1" dirty="0">
                <a:latin typeface="Montserrat"/>
                <a:ea typeface="Montserrat"/>
                <a:cs typeface="Montserrat"/>
                <a:sym typeface="Montserrat"/>
              </a:rPr>
              <a:t>Other Models: </a:t>
            </a:r>
            <a:r>
              <a:rPr lang="en-US" sz="1400" dirty="0">
                <a:solidFill>
                  <a:schemeClr val="accent3"/>
                </a:solidFill>
                <a:latin typeface="Ariel"/>
                <a:ea typeface="Montserrat"/>
                <a:cs typeface="Montserrat"/>
                <a:sym typeface="Montserrat"/>
              </a:rPr>
              <a:t>Other models can be used to address various issues. This includes classification modeling (</a:t>
            </a:r>
            <a:r>
              <a:rPr lang="en-US" sz="1400" dirty="0" err="1">
                <a:solidFill>
                  <a:schemeClr val="accent3"/>
                </a:solidFill>
                <a:latin typeface="Ariel"/>
                <a:ea typeface="Montserrat"/>
                <a:cs typeface="Montserrat"/>
                <a:sym typeface="Montserrat"/>
              </a:rPr>
              <a:t>regressors</a:t>
            </a:r>
            <a:r>
              <a:rPr lang="en-US" sz="1400" dirty="0">
                <a:solidFill>
                  <a:schemeClr val="accent3"/>
                </a:solidFill>
                <a:latin typeface="Ariel"/>
                <a:ea typeface="Montserrat"/>
                <a:cs typeface="Montserrat"/>
                <a:sym typeface="Montserrat"/>
              </a:rPr>
              <a:t> were used), so-called </a:t>
            </a:r>
            <a:r>
              <a:rPr lang="en-US" sz="1400" dirty="0" err="1">
                <a:solidFill>
                  <a:schemeClr val="accent3"/>
                </a:solidFill>
                <a:latin typeface="Ariel"/>
                <a:ea typeface="Montserrat"/>
                <a:cs typeface="Montserrat"/>
                <a:sym typeface="Montserrat"/>
              </a:rPr>
              <a:t>XGboosting</a:t>
            </a:r>
            <a:r>
              <a:rPr lang="en-US" sz="1400" dirty="0">
                <a:solidFill>
                  <a:schemeClr val="accent3"/>
                </a:solidFill>
                <a:latin typeface="Ariel"/>
                <a:ea typeface="Montserrat"/>
                <a:cs typeface="Montserrat"/>
                <a:sym typeface="Montserrat"/>
              </a:rPr>
              <a:t> and </a:t>
            </a:r>
            <a:r>
              <a:rPr lang="en-US" sz="1400" dirty="0" err="1">
                <a:solidFill>
                  <a:schemeClr val="accent3"/>
                </a:solidFill>
                <a:latin typeface="Ariel"/>
                <a:ea typeface="Montserrat"/>
                <a:cs typeface="Montserrat"/>
                <a:sym typeface="Montserrat"/>
              </a:rPr>
              <a:t>AdaBoosting</a:t>
            </a:r>
            <a:r>
              <a:rPr lang="en-US" sz="1400" dirty="0">
                <a:solidFill>
                  <a:schemeClr val="accent3"/>
                </a:solidFill>
                <a:latin typeface="Ariel"/>
                <a:ea typeface="Montserrat"/>
                <a:cs typeface="Montserrat"/>
                <a:sym typeface="Montserrat"/>
              </a:rPr>
              <a:t>, and bootstrap aggregating. Additionally the parameters can be adjusted. </a:t>
            </a:r>
            <a:endParaRPr lang="en-US" sz="1400" b="1" dirty="0">
              <a:latin typeface="Ariel"/>
              <a:ea typeface="Montserrat"/>
              <a:cs typeface="Montserrat"/>
              <a:sym typeface="Montserrat"/>
            </a:endParaRPr>
          </a:p>
        </p:txBody>
      </p:sp>
      <p:sp>
        <p:nvSpPr>
          <p:cNvPr id="2502" name="Google Shape;2502;p90"/>
          <p:cNvSpPr/>
          <p:nvPr/>
        </p:nvSpPr>
        <p:spPr>
          <a:xfrm>
            <a:off x="221374" y="96185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238164" y="206824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237721" y="36207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9161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323822"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323064" y="215629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320404" y="370876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6751" y="19728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88683" y="4456922"/>
            <a:ext cx="1836234" cy="3976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903097"/>
            <a:ext cx="3630959" cy="39378"/>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6882</TotalTime>
  <Words>5697</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 (Body)</vt:lpstr>
      <vt:lpstr>Source Sans Pro</vt:lpstr>
      <vt:lpstr>Montserrat Thin</vt:lpstr>
      <vt:lpstr>Arial</vt:lpstr>
      <vt:lpstr>Montserrat</vt:lpstr>
      <vt:lpstr>Ariel</vt:lpstr>
      <vt:lpstr>Montserrat Light</vt:lpstr>
      <vt:lpstr>Montserrat Medium</vt:lpstr>
      <vt:lpstr>Montserrat Black</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321</cp:revision>
  <dcterms:modified xsi:type="dcterms:W3CDTF">2024-08-25T08:42:22Z</dcterms:modified>
</cp:coreProperties>
</file>